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TT Supermolot Condensed Bold" charset="1" panose="02000806040000020003"/>
      <p:regular r:id="rId19"/>
    </p:embeddedFont>
    <p:embeddedFont>
      <p:font typeface="TT Supermolot Condensed" charset="1" panose="02000506040000020003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825" t="-12264" r="-6849" b="-4280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77768" y="2763576"/>
            <a:ext cx="15132465" cy="4759848"/>
          </a:xfrm>
          <a:custGeom>
            <a:avLst/>
            <a:gdLst/>
            <a:ahLst/>
            <a:cxnLst/>
            <a:rect r="r" b="b" t="t" l="l"/>
            <a:pathLst>
              <a:path h="4759848" w="15132465">
                <a:moveTo>
                  <a:pt x="0" y="0"/>
                </a:moveTo>
                <a:lnTo>
                  <a:pt x="15132464" y="0"/>
                </a:lnTo>
                <a:lnTo>
                  <a:pt x="15132464" y="4759848"/>
                </a:lnTo>
                <a:lnTo>
                  <a:pt x="0" y="47598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77540" y="3419180"/>
            <a:ext cx="13132921" cy="3734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7"/>
              </a:lnSpc>
            </a:pPr>
            <a:r>
              <a:rPr lang="en-US" b="true" sz="7091">
                <a:solidFill>
                  <a:srgbClr val="39CC9B"/>
                </a:solidFill>
                <a:latin typeface="TT Supermolot Condensed Bold"/>
                <a:ea typeface="TT Supermolot Condensed Bold"/>
                <a:cs typeface="TT Supermolot Condensed Bold"/>
                <a:sym typeface="TT Supermolot Condensed Bold"/>
              </a:rPr>
              <a:t>ADVANCED SCALABLE AND SECURE NETWORK ARCHITECTURE FOR BANK AND ITS BRANCHES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61402" y="-2438939"/>
            <a:ext cx="6450590" cy="14130915"/>
            <a:chOff x="0" y="0"/>
            <a:chExt cx="3560267" cy="77992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60267" cy="7799260"/>
            </a:xfrm>
            <a:custGeom>
              <a:avLst/>
              <a:gdLst/>
              <a:ahLst/>
              <a:cxnLst/>
              <a:rect r="r" b="b" t="t" l="l"/>
              <a:pathLst>
                <a:path h="7799260" w="3560267">
                  <a:moveTo>
                    <a:pt x="0" y="0"/>
                  </a:moveTo>
                  <a:lnTo>
                    <a:pt x="3560267" y="0"/>
                  </a:lnTo>
                  <a:lnTo>
                    <a:pt x="3560267" y="7799260"/>
                  </a:lnTo>
                  <a:lnTo>
                    <a:pt x="0" y="7799260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1213707" y="-727617"/>
            <a:ext cx="7302895" cy="11742234"/>
          </a:xfrm>
          <a:custGeom>
            <a:avLst/>
            <a:gdLst/>
            <a:ahLst/>
            <a:cxnLst/>
            <a:rect r="r" b="b" t="t" l="l"/>
            <a:pathLst>
              <a:path h="11742234" w="7302895">
                <a:moveTo>
                  <a:pt x="0" y="0"/>
                </a:moveTo>
                <a:lnTo>
                  <a:pt x="7302895" y="0"/>
                </a:lnTo>
                <a:lnTo>
                  <a:pt x="7302895" y="11742234"/>
                </a:lnTo>
                <a:lnTo>
                  <a:pt x="0" y="117422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1000"/>
            </a:blip>
            <a:stretch>
              <a:fillRect l="-99869" t="0" r="-45609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729580" y="1818684"/>
            <a:ext cx="10529720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TESTING IN CISCO PACKET TRACER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29580" y="3060421"/>
            <a:ext cx="11020088" cy="6623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913"/>
              </a:lnSpc>
            </a:pPr>
            <a:r>
              <a:rPr lang="en-US" sz="307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WHY PACKET TRACER?:</a:t>
            </a:r>
          </a:p>
          <a:p>
            <a:pPr algn="just" marL="664953" indent="-332477" lvl="1">
              <a:lnSpc>
                <a:spcPts val="5913"/>
              </a:lnSpc>
              <a:buFont typeface="Arial"/>
              <a:buChar char="•"/>
            </a:pPr>
            <a:r>
              <a:rPr lang="en-US" sz="307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Simulates real-world scenarios without requiring physical hardware.</a:t>
            </a:r>
          </a:p>
          <a:p>
            <a:pPr algn="just" marL="664953" indent="-332477" lvl="1">
              <a:lnSpc>
                <a:spcPts val="5913"/>
              </a:lnSpc>
              <a:buFont typeface="Arial"/>
              <a:buChar char="•"/>
            </a:pPr>
            <a:r>
              <a:rPr lang="en-US" sz="307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Allows us to test routing, security, and redundancy protocols.</a:t>
            </a:r>
          </a:p>
          <a:p>
            <a:pPr algn="just">
              <a:lnSpc>
                <a:spcPts val="5913"/>
              </a:lnSpc>
            </a:pPr>
            <a:r>
              <a:rPr lang="en-US" sz="307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Testing Procedures:</a:t>
            </a:r>
          </a:p>
          <a:p>
            <a:pPr algn="just" marL="664953" indent="-332477" lvl="1">
              <a:lnSpc>
                <a:spcPts val="5913"/>
              </a:lnSpc>
              <a:buFont typeface="Arial"/>
              <a:buChar char="•"/>
            </a:pPr>
            <a:r>
              <a:rPr lang="en-US" sz="307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Simulated failover for HSRP and EtherChannel.</a:t>
            </a:r>
          </a:p>
          <a:p>
            <a:pPr algn="just" marL="664953" indent="-332477" lvl="1">
              <a:lnSpc>
                <a:spcPts val="5913"/>
              </a:lnSpc>
              <a:buFont typeface="Arial"/>
              <a:buChar char="•"/>
            </a:pPr>
            <a:r>
              <a:rPr lang="en-US" sz="307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Verified security protocols, including DHCP Snooping and IP Source Guard.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33450"/>
            <a:ext cx="10529720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CHALLENGES AND SOLUTIONS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311583"/>
            <a:ext cx="15865398" cy="7545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19"/>
              </a:lnSpc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CHALLENGE 1: </a:t>
            </a:r>
          </a:p>
          <a:p>
            <a:pPr algn="just" marL="712468" indent="-356234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ENSURING SEAMLESS FAILOVER DURING DOWNTIME.</a:t>
            </a:r>
          </a:p>
          <a:p>
            <a:pPr algn="just" marL="712468" indent="-356234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Solution: Implemented HSRP and EtherChannel to provide automatic redundancy.</a:t>
            </a:r>
          </a:p>
          <a:p>
            <a:pPr algn="just">
              <a:lnSpc>
                <a:spcPts val="4619"/>
              </a:lnSpc>
            </a:pPr>
          </a:p>
          <a:p>
            <a:pPr algn="just">
              <a:lnSpc>
                <a:spcPts val="4619"/>
              </a:lnSpc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Challenge 2: </a:t>
            </a:r>
          </a:p>
          <a:p>
            <a:pPr algn="just" marL="712468" indent="-356234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Securing the network against internal and external threats.</a:t>
            </a:r>
          </a:p>
          <a:p>
            <a:pPr algn="just" marL="712468" indent="-356234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Solution: Applied advanced security protocols (AAA, DAI, DHCP Snooping).</a:t>
            </a:r>
          </a:p>
          <a:p>
            <a:pPr algn="just">
              <a:lnSpc>
                <a:spcPts val="4619"/>
              </a:lnSpc>
            </a:pPr>
          </a:p>
          <a:p>
            <a:pPr algn="just">
              <a:lnSpc>
                <a:spcPts val="4619"/>
              </a:lnSpc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Challenge 3: </a:t>
            </a:r>
          </a:p>
          <a:p>
            <a:pPr algn="just" marL="712468" indent="-356234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Designing for future scalability.</a:t>
            </a:r>
          </a:p>
          <a:p>
            <a:pPr algn="just" marL="712468" indent="-356234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Solution: Built a modular design with OSPF and VTP, enabling easy expansion.</a:t>
            </a:r>
          </a:p>
          <a:p>
            <a:pPr algn="just">
              <a:lnSpc>
                <a:spcPts val="461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-3261264"/>
            <a:ext cx="3467639" cy="4289964"/>
            <a:chOff x="0" y="0"/>
            <a:chExt cx="1913890" cy="23677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2367755"/>
            </a:xfrm>
            <a:custGeom>
              <a:avLst/>
              <a:gdLst/>
              <a:ahLst/>
              <a:cxnLst/>
              <a:rect r="r" b="b" t="t" l="l"/>
              <a:pathLst>
                <a:path h="2367755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2367755"/>
                  </a:lnTo>
                  <a:lnTo>
                    <a:pt x="0" y="2367755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1435255"/>
            <a:ext cx="10529720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CONCLUSION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3763783" y="9258300"/>
            <a:ext cx="3495517" cy="4289964"/>
            <a:chOff x="0" y="0"/>
            <a:chExt cx="1929277" cy="236775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29277" cy="2367755"/>
            </a:xfrm>
            <a:custGeom>
              <a:avLst/>
              <a:gdLst/>
              <a:ahLst/>
              <a:cxnLst/>
              <a:rect r="r" b="b" t="t" l="l"/>
              <a:pathLst>
                <a:path h="2367755" w="1929277">
                  <a:moveTo>
                    <a:pt x="0" y="0"/>
                  </a:moveTo>
                  <a:lnTo>
                    <a:pt x="1929277" y="0"/>
                  </a:lnTo>
                  <a:lnTo>
                    <a:pt x="1929277" y="2367755"/>
                  </a:lnTo>
                  <a:lnTo>
                    <a:pt x="0" y="2367755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2717955"/>
            <a:ext cx="15865398" cy="7545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68" indent="-356234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SUMMARY:</a:t>
            </a:r>
          </a:p>
          <a:p>
            <a:pPr algn="just" marL="1424937" indent="-474979" lvl="2">
              <a:lnSpc>
                <a:spcPts val="4619"/>
              </a:lnSpc>
              <a:buFont typeface="Arial"/>
              <a:buChar char="⚬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THE NETWORK DESIGN DELIVERS HIGH AVAILABILITY, ROBUST SECURITY, AND SCALABILITY FOR FUTURE GROWTH.</a:t>
            </a:r>
          </a:p>
          <a:p>
            <a:pPr algn="just" marL="1424937" indent="-474979" lvl="2">
              <a:lnSpc>
                <a:spcPts val="4619"/>
              </a:lnSpc>
              <a:buFont typeface="Arial"/>
              <a:buChar char="⚬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RED</a:t>
            </a: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undancy mechanisms such as HSRP and EtherChannel ensure minimal downtime.</a:t>
            </a:r>
          </a:p>
          <a:p>
            <a:pPr algn="just" marL="1424937" indent="-474979" lvl="2">
              <a:lnSpc>
                <a:spcPts val="4619"/>
              </a:lnSpc>
              <a:buFont typeface="Arial"/>
              <a:buChar char="⚬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Advanced security features protect sensitive banking operations.</a:t>
            </a:r>
          </a:p>
          <a:p>
            <a:pPr algn="just">
              <a:lnSpc>
                <a:spcPts val="4619"/>
              </a:lnSpc>
            </a:pPr>
          </a:p>
          <a:p>
            <a:pPr algn="just" marL="712468" indent="-356234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Looking Ahead:</a:t>
            </a:r>
          </a:p>
          <a:p>
            <a:pPr algn="just" marL="1424937" indent="-474979" lvl="2">
              <a:lnSpc>
                <a:spcPts val="4619"/>
              </a:lnSpc>
              <a:buFont typeface="Arial"/>
              <a:buChar char="⚬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The network can easily scale to accommodate additional branches or services as the bank grows.</a:t>
            </a:r>
          </a:p>
          <a:p>
            <a:pPr algn="just" marL="1424937" indent="-474979" lvl="2">
              <a:lnSpc>
                <a:spcPts val="4619"/>
              </a:lnSpc>
              <a:buFont typeface="Arial"/>
              <a:buChar char="⚬"/>
            </a:pP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T</a:t>
            </a:r>
            <a:r>
              <a:rPr lang="en-US" sz="3299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his design is ready for future enhancements, ensuring long-term stability and reliability.</a:t>
            </a:r>
          </a:p>
          <a:p>
            <a:pPr algn="just">
              <a:lnSpc>
                <a:spcPts val="4619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28384" y="3618059"/>
            <a:ext cx="10231232" cy="3050881"/>
            <a:chOff x="0" y="0"/>
            <a:chExt cx="3683361" cy="10983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83360" cy="1098352"/>
            </a:xfrm>
            <a:custGeom>
              <a:avLst/>
              <a:gdLst/>
              <a:ahLst/>
              <a:cxnLst/>
              <a:rect r="r" b="b" t="t" l="l"/>
              <a:pathLst>
                <a:path h="1098352" w="3683360">
                  <a:moveTo>
                    <a:pt x="0" y="0"/>
                  </a:moveTo>
                  <a:lnTo>
                    <a:pt x="3683360" y="0"/>
                  </a:lnTo>
                  <a:lnTo>
                    <a:pt x="3683360" y="1098352"/>
                  </a:lnTo>
                  <a:lnTo>
                    <a:pt x="0" y="1098352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6185934" y="4467126"/>
            <a:ext cx="5916132" cy="1315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31"/>
              </a:lnSpc>
            </a:pPr>
            <a:r>
              <a:rPr lang="en-US" sz="7665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107210" y="-409746"/>
            <a:ext cx="5246370" cy="11074644"/>
            <a:chOff x="0" y="0"/>
            <a:chExt cx="1913890" cy="40400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4040060"/>
            </a:xfrm>
            <a:custGeom>
              <a:avLst/>
              <a:gdLst/>
              <a:ahLst/>
              <a:cxnLst/>
              <a:rect r="r" b="b" t="t" l="l"/>
              <a:pathLst>
                <a:path h="404006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040060"/>
                  </a:lnTo>
                  <a:lnTo>
                    <a:pt x="0" y="4040060"/>
                  </a:lnTo>
                  <a:close/>
                </a:path>
              </a:pathLst>
            </a:custGeom>
            <a:solidFill>
              <a:srgbClr val="39CC9B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437248" y="1028700"/>
            <a:ext cx="6822052" cy="8229600"/>
          </a:xfrm>
          <a:custGeom>
            <a:avLst/>
            <a:gdLst/>
            <a:ahLst/>
            <a:cxnLst/>
            <a:rect r="r" b="b" t="t" l="l"/>
            <a:pathLst>
              <a:path h="8229600" w="6822052">
                <a:moveTo>
                  <a:pt x="0" y="0"/>
                </a:moveTo>
                <a:lnTo>
                  <a:pt x="6822052" y="0"/>
                </a:lnTo>
                <a:lnTo>
                  <a:pt x="68220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940" t="0" r="-51113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992300" y="675526"/>
            <a:ext cx="1462135" cy="1462135"/>
            <a:chOff x="0" y="0"/>
            <a:chExt cx="1913890" cy="19138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933450"/>
            <a:ext cx="8181264" cy="173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CONTENT OF</a:t>
            </a:r>
          </a:p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TABLE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432175"/>
            <a:ext cx="6684385" cy="479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INTRODUCTION</a:t>
            </a:r>
          </a:p>
          <a:p>
            <a:pPr algn="l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PROJECT REQUIREMENTS AND SCOPE</a:t>
            </a:r>
          </a:p>
          <a:p>
            <a:pPr algn="l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NETWORK DESIGN</a:t>
            </a:r>
          </a:p>
          <a:p>
            <a:pPr algn="l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REDUNDANCY AND HIGH AVAILABILITY</a:t>
            </a:r>
          </a:p>
          <a:p>
            <a:pPr algn="l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SECURITY FEATURES</a:t>
            </a:r>
          </a:p>
          <a:p>
            <a:pPr algn="l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SCALABILITY AND FUTURE GROWTH</a:t>
            </a:r>
          </a:p>
          <a:p>
            <a:pPr algn="l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SIMULATION IN CISCO PACKET TRACER</a:t>
            </a:r>
          </a:p>
          <a:p>
            <a:pPr algn="l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CHALLENGES AND SOLUTIONS</a:t>
            </a:r>
          </a:p>
          <a:p>
            <a:pPr algn="l" marL="647700" indent="-323850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107210" y="-409746"/>
            <a:ext cx="5246370" cy="11074644"/>
            <a:chOff x="0" y="0"/>
            <a:chExt cx="1913890" cy="40400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4040060"/>
            </a:xfrm>
            <a:custGeom>
              <a:avLst/>
              <a:gdLst/>
              <a:ahLst/>
              <a:cxnLst/>
              <a:rect r="r" b="b" t="t" l="l"/>
              <a:pathLst>
                <a:path h="404006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040060"/>
                  </a:lnTo>
                  <a:lnTo>
                    <a:pt x="0" y="4040060"/>
                  </a:lnTo>
                  <a:close/>
                </a:path>
              </a:pathLst>
            </a:custGeom>
            <a:solidFill>
              <a:srgbClr val="39CC9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992300" y="675526"/>
            <a:ext cx="1462135" cy="1462135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428093" y="1057275"/>
            <a:ext cx="9344803" cy="7977642"/>
          </a:xfrm>
          <a:custGeom>
            <a:avLst/>
            <a:gdLst/>
            <a:ahLst/>
            <a:cxnLst/>
            <a:rect r="r" b="b" t="t" l="l"/>
            <a:pathLst>
              <a:path h="7977642" w="9344803">
                <a:moveTo>
                  <a:pt x="0" y="0"/>
                </a:moveTo>
                <a:lnTo>
                  <a:pt x="9344803" y="0"/>
                </a:lnTo>
                <a:lnTo>
                  <a:pt x="9344803" y="7977642"/>
                </a:lnTo>
                <a:lnTo>
                  <a:pt x="0" y="79776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067" t="0" r="-14067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33450"/>
            <a:ext cx="8181264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INTRODUCTION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635963"/>
            <a:ext cx="8115300" cy="265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OBJECTIVE: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Design a secure, scalable, and redundant network infrastructure for a bank’s headquarter and branches.</a:t>
            </a:r>
          </a:p>
          <a:p>
            <a:pPr algn="l">
              <a:lnSpc>
                <a:spcPts val="42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804613"/>
            <a:ext cx="8115300" cy="479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WHY IT MATTERS: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Financial institutions require highly reliable and secure networks to support daily operations and protect sensitive data.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Ensuring high availability and robust security is critical to avoid downtime and data breaches in the banking sector.</a:t>
            </a:r>
          </a:p>
          <a:p>
            <a:pPr algn="l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258300"/>
            <a:ext cx="2513136" cy="2513136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788525" y="1787525"/>
            <a:ext cx="8499475" cy="8499475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95377" y="-95377"/>
              <a:ext cx="6540754" cy="6540754"/>
            </a:xfrm>
            <a:custGeom>
              <a:avLst/>
              <a:gdLst/>
              <a:ahLst/>
              <a:cxnLst/>
              <a:rect r="r" b="b" t="t" l="l"/>
              <a:pathLst>
                <a:path h="6540754" w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16666" t="0" r="-16666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933450"/>
            <a:ext cx="14136932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PROJECT REQUIREMENTS AND SCOPE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635963"/>
            <a:ext cx="9657168" cy="7458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SOFTWARE: 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CISCO PACKET TRACER (SIMULATED ENVIRONMENT)</a:t>
            </a:r>
          </a:p>
          <a:p>
            <a:pPr algn="just">
              <a:lnSpc>
                <a:spcPts val="4200"/>
              </a:lnSpc>
            </a:pP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K</a:t>
            </a: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ey Design Focus: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Three-tier architecture: Core, distribution, and access layers.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VLANs for traffic segmentation and security.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Redundancy through HSRP and EtherChannel.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Security protocols such as AAA, DHCP Snooping, and IP Source Guard.</a:t>
            </a:r>
          </a:p>
          <a:p>
            <a:pPr algn="just">
              <a:lnSpc>
                <a:spcPts val="4200"/>
              </a:lnSpc>
            </a:pP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Goal: 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Build a network that meets the bank’s present needs and can scale as the organization grows.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324149" y="-1867337"/>
            <a:ext cx="2395604" cy="10287000"/>
            <a:chOff x="0" y="0"/>
            <a:chExt cx="319413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42242" t="0" r="42242" b="0"/>
            <a:stretch>
              <a:fillRect/>
            </a:stretch>
          </p:blipFill>
          <p:spPr>
            <a:xfrm flipH="false" flipV="false">
              <a:off x="0" y="0"/>
              <a:ext cx="3194138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28700" y="9258300"/>
            <a:ext cx="2513136" cy="2513136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5062528" y="1867337"/>
            <a:ext cx="2395604" cy="10287000"/>
            <a:chOff x="0" y="0"/>
            <a:chExt cx="3194138" cy="1371600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58853" t="0" r="25631" b="0"/>
            <a:stretch>
              <a:fillRect/>
            </a:stretch>
          </p:blipFill>
          <p:spPr>
            <a:xfrm flipH="false" flipV="false">
              <a:off x="0" y="0"/>
              <a:ext cx="3194138" cy="13716000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1028700" y="933450"/>
            <a:ext cx="14136932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NETWORK DESIGN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3250" y="2611871"/>
            <a:ext cx="10042635" cy="692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THREE-TIER ARCHITECTURE: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Core Layer: Handles high-speed data transmission between branches.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Distribution Layer: Manages VLANs and routing between segments.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Access Layer: Connects end-user devices and applies security policies.</a:t>
            </a:r>
          </a:p>
          <a:p>
            <a:pPr algn="just">
              <a:lnSpc>
                <a:spcPts val="4200"/>
              </a:lnSpc>
            </a:pP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VLAN and Subnetting: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Separate VLANs for departments, ensuring better traffic management and security.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Structured IP addressing and subnetting for efficient device management.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931022">
            <a:off x="14102922" y="-1622781"/>
            <a:ext cx="2395604" cy="10287000"/>
            <a:chOff x="0" y="0"/>
            <a:chExt cx="319413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4478" t="5593" r="34478" b="5593"/>
            <a:stretch>
              <a:fillRect/>
            </a:stretch>
          </p:blipFill>
          <p:spPr>
            <a:xfrm flipH="false" flipV="false">
              <a:off x="0" y="0"/>
              <a:ext cx="3194138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28700" y="9258300"/>
            <a:ext cx="2513136" cy="2513136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grpSp>
        <p:nvGrpSpPr>
          <p:cNvPr name="Group 6" id="6"/>
          <p:cNvGrpSpPr/>
          <p:nvPr/>
        </p:nvGrpSpPr>
        <p:grpSpPr>
          <a:xfrm rot="2931022">
            <a:off x="13092664" y="2896721"/>
            <a:ext cx="2395604" cy="10287000"/>
            <a:chOff x="0" y="0"/>
            <a:chExt cx="3194138" cy="1371600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/>
            <a:srcRect l="40783" t="-5449" r="40783" b="-5449"/>
            <a:stretch>
              <a:fillRect/>
            </a:stretch>
          </p:blipFill>
          <p:spPr>
            <a:xfrm flipH="false" flipV="false">
              <a:off x="0" y="0"/>
              <a:ext cx="3194138" cy="13716000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1028700" y="933450"/>
            <a:ext cx="14136932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REDUNDANCY AND HIGH AVAILABILITY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250609"/>
            <a:ext cx="10159112" cy="6860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6"/>
              </a:lnSpc>
            </a:pPr>
            <a:r>
              <a:rPr lang="en-US" sz="2976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HSRP (HOT STANDBY ROUTER PROTOCOL):</a:t>
            </a:r>
          </a:p>
          <a:p>
            <a:pPr algn="l" marL="642521" indent="-321261" lvl="1">
              <a:lnSpc>
                <a:spcPts val="4166"/>
              </a:lnSpc>
              <a:buFont typeface="Arial"/>
              <a:buChar char="•"/>
            </a:pPr>
            <a:r>
              <a:rPr lang="en-US" sz="2976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Ensures gateway redundancy—one router acts as active, the other as standby, ensuring no downtime if one fails.</a:t>
            </a:r>
          </a:p>
          <a:p>
            <a:pPr algn="l">
              <a:lnSpc>
                <a:spcPts val="4166"/>
              </a:lnSpc>
            </a:pPr>
          </a:p>
          <a:p>
            <a:pPr algn="l">
              <a:lnSpc>
                <a:spcPts val="4166"/>
              </a:lnSpc>
            </a:pPr>
            <a:r>
              <a:rPr lang="en-US" sz="2976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EtherChannel:</a:t>
            </a:r>
          </a:p>
          <a:p>
            <a:pPr algn="l" marL="642521" indent="-321261" lvl="1">
              <a:lnSpc>
                <a:spcPts val="4166"/>
              </a:lnSpc>
              <a:buFont typeface="Arial"/>
              <a:buChar char="•"/>
            </a:pPr>
            <a:r>
              <a:rPr lang="en-US" sz="2976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Link aggregation to increase bandwidth and provide redundancy by bundling multiple physical links.</a:t>
            </a:r>
          </a:p>
          <a:p>
            <a:pPr algn="l">
              <a:lnSpc>
                <a:spcPts val="4166"/>
              </a:lnSpc>
            </a:pPr>
          </a:p>
          <a:p>
            <a:pPr algn="l">
              <a:lnSpc>
                <a:spcPts val="4166"/>
              </a:lnSpc>
            </a:pPr>
            <a:r>
              <a:rPr lang="en-US" sz="2976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OSPF Routing:</a:t>
            </a:r>
          </a:p>
          <a:p>
            <a:pPr algn="l" marL="642521" indent="-321261" lvl="1">
              <a:lnSpc>
                <a:spcPts val="4166"/>
              </a:lnSpc>
              <a:buFont typeface="Arial"/>
              <a:buChar char="•"/>
            </a:pPr>
            <a:r>
              <a:rPr lang="en-US" sz="2976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Dynamic routing between headquarter and branches, ensuring efficient traffic flow and fast failover.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4549" y="-1560576"/>
            <a:ext cx="5134574" cy="10287000"/>
            <a:chOff x="0" y="0"/>
            <a:chExt cx="684609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3616" t="0" r="51044" b="0"/>
            <a:stretch>
              <a:fillRect/>
            </a:stretch>
          </p:blipFill>
          <p:spPr>
            <a:xfrm flipH="false" flipV="false">
              <a:off x="0" y="0"/>
              <a:ext cx="3359549" cy="137160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49277" t="0" r="35383" b="0"/>
            <a:stretch>
              <a:fillRect/>
            </a:stretch>
          </p:blipFill>
          <p:spPr>
            <a:xfrm flipH="false" flipV="false">
              <a:off x="3486549" y="0"/>
              <a:ext cx="3359549" cy="13716000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028700" y="9258300"/>
            <a:ext cx="2513136" cy="2513136"/>
            <a:chOff x="0" y="0"/>
            <a:chExt cx="1913890" cy="19138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6729580" y="933450"/>
            <a:ext cx="9964780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SECURITY FEATURES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29580" y="3260134"/>
            <a:ext cx="11145272" cy="6681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69"/>
              </a:lnSpc>
            </a:pPr>
            <a:r>
              <a:rPr lang="en-US" sz="2692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AAA AUTHENTICATION:</a:t>
            </a:r>
          </a:p>
          <a:p>
            <a:pPr algn="l" marL="581319" indent="-290659" lvl="1">
              <a:lnSpc>
                <a:spcPts val="3769"/>
              </a:lnSpc>
              <a:buFont typeface="Arial"/>
              <a:buChar char="•"/>
            </a:pPr>
            <a:r>
              <a:rPr lang="en-US" sz="2692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Centralized authentication using RADIUS servers for controlling user and device access.</a:t>
            </a:r>
          </a:p>
          <a:p>
            <a:pPr algn="l">
              <a:lnSpc>
                <a:spcPts val="3769"/>
              </a:lnSpc>
            </a:pPr>
          </a:p>
          <a:p>
            <a:pPr algn="l">
              <a:lnSpc>
                <a:spcPts val="3769"/>
              </a:lnSpc>
            </a:pPr>
            <a:r>
              <a:rPr lang="en-US" sz="2692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DHCP Snooping:</a:t>
            </a:r>
          </a:p>
          <a:p>
            <a:pPr algn="l" marL="581319" indent="-290659" lvl="1">
              <a:lnSpc>
                <a:spcPts val="3769"/>
              </a:lnSpc>
              <a:buFont typeface="Arial"/>
              <a:buChar char="•"/>
            </a:pPr>
            <a:r>
              <a:rPr lang="en-US" sz="2692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Prevents rogue DHCP servers from assigning unauthorized IP addresses.</a:t>
            </a:r>
          </a:p>
          <a:p>
            <a:pPr algn="l">
              <a:lnSpc>
                <a:spcPts val="3769"/>
              </a:lnSpc>
            </a:pPr>
          </a:p>
          <a:p>
            <a:pPr algn="l">
              <a:lnSpc>
                <a:spcPts val="3769"/>
              </a:lnSpc>
            </a:pPr>
            <a:r>
              <a:rPr lang="en-US" sz="2692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Dynamic ARP Inspection (DAI):</a:t>
            </a:r>
          </a:p>
          <a:p>
            <a:pPr algn="l" marL="581319" indent="-290659" lvl="1">
              <a:lnSpc>
                <a:spcPts val="3769"/>
              </a:lnSpc>
              <a:buFont typeface="Arial"/>
              <a:buChar char="•"/>
            </a:pPr>
            <a:r>
              <a:rPr lang="en-US" sz="2692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Protects against ARP spoofing attacks by verifying ARP packets.</a:t>
            </a:r>
          </a:p>
          <a:p>
            <a:pPr algn="l">
              <a:lnSpc>
                <a:spcPts val="3769"/>
              </a:lnSpc>
            </a:pPr>
          </a:p>
          <a:p>
            <a:pPr algn="l">
              <a:lnSpc>
                <a:spcPts val="3769"/>
              </a:lnSpc>
            </a:pPr>
            <a:r>
              <a:rPr lang="en-US" sz="2692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IP Source Guard and Port Security:</a:t>
            </a:r>
          </a:p>
          <a:p>
            <a:pPr algn="l" marL="581319" indent="-290659" lvl="1">
              <a:lnSpc>
                <a:spcPts val="3769"/>
              </a:lnSpc>
              <a:buFont typeface="Arial"/>
              <a:buChar char="•"/>
            </a:pPr>
            <a:r>
              <a:rPr lang="en-US" sz="2692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Prevents IP spoofing and restricts unauthorized devices from connecting to the network.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06427" y="0"/>
            <a:ext cx="3467639" cy="7011521"/>
            <a:chOff x="0" y="0"/>
            <a:chExt cx="4623518" cy="934869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2171" t="0" r="40009" b="0"/>
            <a:stretch>
              <a:fillRect/>
            </a:stretch>
          </p:blipFill>
          <p:spPr>
            <a:xfrm flipH="false" flipV="false">
              <a:off x="0" y="0"/>
              <a:ext cx="4623518" cy="9348694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06427" y="8494888"/>
            <a:ext cx="3467639" cy="3467639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6729580" y="933450"/>
            <a:ext cx="10529720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SCALABILITY AND FUTURE GROWTH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29580" y="3241084"/>
            <a:ext cx="10529720" cy="585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MODULAR DESIGN: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The network is built to support future expansions, such as adding more branches or devices.</a:t>
            </a:r>
          </a:p>
          <a:p>
            <a:pPr algn="l">
              <a:lnSpc>
                <a:spcPts val="4200"/>
              </a:lnSpc>
            </a:p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VTP Version 3: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Simplifies VLAN management across all switches, ensuring VLANs are consistently propagated.</a:t>
            </a:r>
          </a:p>
          <a:p>
            <a:pPr algn="l">
              <a:lnSpc>
                <a:spcPts val="4200"/>
              </a:lnSpc>
            </a:p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OSPF Flexibility: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Dynamic routing enables easy integration of new locations without major reconfiguration.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F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06427" y="3275479"/>
            <a:ext cx="3467639" cy="7011521"/>
            <a:chOff x="0" y="0"/>
            <a:chExt cx="4623518" cy="934869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4513" t="0" r="34513" b="0"/>
            <a:stretch>
              <a:fillRect/>
            </a:stretch>
          </p:blipFill>
          <p:spPr>
            <a:xfrm flipH="false" flipV="false">
              <a:off x="0" y="0"/>
              <a:ext cx="4623518" cy="9348694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06427" y="-2438939"/>
            <a:ext cx="3467639" cy="4289964"/>
            <a:chOff x="0" y="0"/>
            <a:chExt cx="1913890" cy="236775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2367755"/>
            </a:xfrm>
            <a:custGeom>
              <a:avLst/>
              <a:gdLst/>
              <a:ahLst/>
              <a:cxnLst/>
              <a:rect r="r" b="b" t="t" l="l"/>
              <a:pathLst>
                <a:path h="2367755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2367755"/>
                  </a:lnTo>
                  <a:lnTo>
                    <a:pt x="0" y="2367755"/>
                  </a:lnTo>
                  <a:close/>
                </a:path>
              </a:pathLst>
            </a:custGeom>
            <a:solidFill>
              <a:srgbClr val="A55A6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6729580" y="933450"/>
            <a:ext cx="10529720" cy="173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>
                <a:solidFill>
                  <a:srgbClr val="39CC9B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INTERNET HARDWARE,SOFTWARE,AND SERVICES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29580" y="3241084"/>
            <a:ext cx="8115300" cy="2123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PRESENTATIONS ARE COMMUNICATION TOOLS THAT CAN BE USED AS LECTURES, SPEECHES, REPORTS, AND MORE. MOST OF THE TIME, THEY'RE PRESENTED BEFOR AN AUDIENCE.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29580" y="5916146"/>
            <a:ext cx="8115300" cy="2123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Condensed"/>
                <a:ea typeface="TT Supermolot Condensed"/>
                <a:cs typeface="TT Supermolot Condensed"/>
                <a:sym typeface="TT Supermolot Condensed"/>
              </a:rPr>
              <a:t>PRESENTATIONS ARE COMMUNICATION TOOLS THAT CAN BE USED AS LECTURES, SPEECHES, REPORTS, AND MORE. MOST OF THE TIME, THEY'RE PRESENTED BEFOR AN AUDIENCE.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DAGUFK_uOWk</dc:identifier>
  <dcterms:modified xsi:type="dcterms:W3CDTF">2011-08-01T06:04:30Z</dcterms:modified>
  <cp:revision>1</cp:revision>
  <dc:title>Advanced Scalable and Secure Network Architecture for Bank and its Branches</dc:title>
</cp:coreProperties>
</file>

<file path=docProps/thumbnail.jpeg>
</file>